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16"/>
  </p:notesMasterIdLst>
  <p:handoutMasterIdLst>
    <p:handoutMasterId r:id="rId17"/>
  </p:handoutMasterIdLst>
  <p:sldIdLst>
    <p:sldId id="304" r:id="rId2"/>
    <p:sldId id="553" r:id="rId3"/>
    <p:sldId id="610" r:id="rId4"/>
    <p:sldId id="613" r:id="rId5"/>
    <p:sldId id="612" r:id="rId6"/>
    <p:sldId id="525" r:id="rId7"/>
    <p:sldId id="646" r:id="rId8"/>
    <p:sldId id="599" r:id="rId9"/>
    <p:sldId id="607" r:id="rId10"/>
    <p:sldId id="650" r:id="rId11"/>
    <p:sldId id="651" r:id="rId12"/>
    <p:sldId id="652" r:id="rId13"/>
    <p:sldId id="653" r:id="rId14"/>
    <p:sldId id="542" r:id="rId15"/>
  </p:sldIdLst>
  <p:sldSz cx="9144000" cy="5143500" type="screen16x9"/>
  <p:notesSz cx="9872663" cy="6797675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s" id="{86D69B22-73DF-D840-9FD2-5629587D16E5}">
          <p14:sldIdLst>
            <p14:sldId id="304"/>
            <p14:sldId id="553"/>
            <p14:sldId id="610"/>
            <p14:sldId id="613"/>
            <p14:sldId id="612"/>
            <p14:sldId id="525"/>
            <p14:sldId id="646"/>
            <p14:sldId id="599"/>
            <p14:sldId id="607"/>
            <p14:sldId id="650"/>
            <p14:sldId id="651"/>
            <p14:sldId id="652"/>
            <p14:sldId id="653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CEA"/>
    <a:srgbClr val="45BCAA"/>
    <a:srgbClr val="21AF92"/>
    <a:srgbClr val="F05D60"/>
    <a:srgbClr val="EB8A2D"/>
    <a:srgbClr val="FFEB7E"/>
    <a:srgbClr val="48BBE0"/>
    <a:srgbClr val="DF4C52"/>
    <a:srgbClr val="51498C"/>
    <a:srgbClr val="E945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6" autoAdjust="0"/>
    <p:restoredTop sz="93808" autoAdjust="0"/>
  </p:normalViewPr>
  <p:slideViewPr>
    <p:cSldViewPr snapToGrid="0" snapToObjects="1" showGuides="1">
      <p:cViewPr varScale="1">
        <p:scale>
          <a:sx n="164" d="100"/>
          <a:sy n="164" d="100"/>
        </p:scale>
        <p:origin x="160" y="29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693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35"/>
    </p:cViewPr>
  </p:sorterViewPr>
  <p:notesViewPr>
    <p:cSldViewPr snapToGrid="0" snapToObjects="1">
      <p:cViewPr varScale="1">
        <p:scale>
          <a:sx n="121" d="100"/>
          <a:sy n="121" d="100"/>
        </p:scale>
        <p:origin x="177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BA64C4C-7625-4880-A5DE-55BC3B337C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6C09D2-C3F5-4F65-8976-4167FA013A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96" y="0"/>
            <a:ext cx="4278154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BFC9E-A189-47CC-ABD6-EE21EA93E199}" type="datetimeFigureOut">
              <a:rPr lang="de-DE" smtClean="0"/>
              <a:t>13.07.21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3AEDD1-ABBC-4823-8C53-06F80B9CB9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219"/>
            <a:ext cx="4278154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B876D1-1111-4864-A8F2-ACF97F9525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96" y="6456219"/>
            <a:ext cx="4278154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23CD4-24DE-4551-8CC2-9C31F289F7E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30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2224" y="1"/>
            <a:ext cx="4278154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00877-2921-CB44-B919-A12F08D86807}" type="datetimeFigureOut">
              <a:rPr lang="de-DE" smtClean="0"/>
              <a:t>13.07.21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897188" y="849313"/>
            <a:ext cx="4078287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7267" y="3271381"/>
            <a:ext cx="789813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2224" y="6456612"/>
            <a:ext cx="4278154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AD81F-777E-F645-887D-E496006029B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76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083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295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2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31838" y="1069975"/>
            <a:ext cx="5886450" cy="33115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immer die optimale Lösung für unsere 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/>
              <a:t>Folie </a:t>
            </a:r>
            <a:fld id="{8EE8D574-8029-4B30-800F-1DEC301D6AB0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213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09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849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AD81F-777E-F645-887D-E496006029B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11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Kunden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b="1" cap="none" spc="0" dirty="0" err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85" y="1596900"/>
            <a:ext cx="7904162" cy="1107996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249" y="2889219"/>
            <a:ext cx="6858000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0E8897-9DD2-4ED7-B739-F8EA1885F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396" y="421106"/>
            <a:ext cx="1558752" cy="377801"/>
          </a:xfrm>
          <a:prstGeom prst="rect">
            <a:avLst/>
          </a:prstGeom>
        </p:spPr>
      </p:pic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87137812-99D1-1847-84DA-1A7B37B0991F}"/>
              </a:ext>
            </a:extLst>
          </p:cNvPr>
          <p:cNvCxnSpPr/>
          <p:nvPr userDrawn="1"/>
        </p:nvCxnSpPr>
        <p:spPr>
          <a:xfrm>
            <a:off x="2366188" y="432912"/>
            <a:ext cx="0" cy="324000"/>
          </a:xfrm>
          <a:prstGeom prst="line">
            <a:avLst/>
          </a:prstGeom>
          <a:ln w="825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E3B29C-BB48-1C4B-A9BC-405EF6A5C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1059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_einzeilige_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325E2E-9BFA-450F-AA7B-3ADF485CC08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8129" y="1172577"/>
            <a:ext cx="3747144" cy="333502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4154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Headline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156EE0-CB86-6141-B85A-3B3B652CF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37DBE2-01AD-5243-A77F-85BF7CCCEB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93618" y="1172577"/>
            <a:ext cx="3747144" cy="3335029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C8F9DF-1689-49FD-9DFD-5D309A897635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2AB6C90-8D8E-46D5-B465-E7CCFDF01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Überschrift 2-zeilige_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8309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langer Headline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342EC1-F4FB-FA45-AF92-81B3BC9D9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325E2E-9BFA-450F-AA7B-3ADF485CC08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8129" y="1493949"/>
            <a:ext cx="3747144" cy="29718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37DBE2-01AD-5243-A77F-85BF7CCCEB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893618" y="1493949"/>
            <a:ext cx="3747144" cy="301365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3BB590A-4882-42D9-A8A5-5DD6A5D31C9F}"/>
              </a:ext>
            </a:extLst>
          </p:cNvPr>
          <p:cNvSpPr/>
          <p:nvPr userDrawn="1"/>
        </p:nvSpPr>
        <p:spPr>
          <a:xfrm>
            <a:off x="493963" y="1346450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8673FD8-1B40-440D-9A15-A04811F6BD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6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C9AE374-11BD-AE42-BF85-CBCA35493F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475" y="1173163"/>
            <a:ext cx="4408488" cy="33274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4154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Headline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9BE3BB-37A4-D042-ABB7-5388DED68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E62EB4-2E56-F04E-8F8D-B6E4FBF1052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263375" y="1172577"/>
            <a:ext cx="3377388" cy="332798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051D26-B8F3-4746-BF11-42201888CFC1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9F892C2-AA58-4A1C-98B8-F972E319F6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links Überschrift 2-zeil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5C8A76-F985-4CC4-9EC4-196D7DA578D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63374" y="1530135"/>
            <a:ext cx="3377388" cy="297747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8458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langer Headline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9BE3BB-37A4-D042-ABB7-5388DED68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35B46A22-E479-B149-9E6C-7F2FB5F41C7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93963" y="1530134"/>
            <a:ext cx="4572000" cy="2970427"/>
          </a:xfrm>
        </p:spPr>
        <p:txBody>
          <a:bodyPr/>
          <a:lstStyle>
            <a:lvl1pPr marL="171450" indent="-171450">
              <a:buClr>
                <a:schemeClr val="accent2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8BB7FD-A004-46F4-92B3-0C145D65E708}"/>
              </a:ext>
            </a:extLst>
          </p:cNvPr>
          <p:cNvSpPr/>
          <p:nvPr userDrawn="1"/>
        </p:nvSpPr>
        <p:spPr>
          <a:xfrm>
            <a:off x="493963" y="1346450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054CC11-1A56-4611-B767-B5D8B2AF0C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C9AE374-11BD-AE42-BF85-CBCA35493F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2274" y="1173163"/>
            <a:ext cx="4408488" cy="33274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4154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Headline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BB0CDF-104C-EB43-8E62-FE8AE104A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B4AE91-C8E2-1946-8D7F-70C11847BC9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8130" y="1172577"/>
            <a:ext cx="3400102" cy="332798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2504E4-3448-454B-85AD-E2A922D7A197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4CCD45C-7797-4D47-BD25-553F02CD5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3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 rechts Überschrift 2-zeil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84580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langer Headline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BB0CDF-104C-EB43-8E62-FE8AE104A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Bildplatzhalter 2">
            <a:extLst>
              <a:ext uri="{FF2B5EF4-FFF2-40B4-BE49-F238E27FC236}">
                <a16:creationId xmlns:a16="http://schemas.microsoft.com/office/drawing/2014/main" id="{B1260753-EAF2-1E4E-A321-C0DDC83D5832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068760" y="1530136"/>
            <a:ext cx="4572000" cy="2963870"/>
          </a:xfrm>
        </p:spPr>
        <p:txBody>
          <a:bodyPr/>
          <a:lstStyle>
            <a:lvl1pPr marL="171450" indent="-171450">
              <a:buClr>
                <a:schemeClr val="accent2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196D8E-6702-4531-B011-3E1106831AB6}"/>
              </a:ext>
            </a:extLst>
          </p:cNvPr>
          <p:cNvSpPr/>
          <p:nvPr userDrawn="1"/>
        </p:nvSpPr>
        <p:spPr>
          <a:xfrm>
            <a:off x="493963" y="1346450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129545-FE3C-422F-80A6-B67E5A6302B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98129" y="1530135"/>
            <a:ext cx="3400103" cy="296387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358DADD-A28A-4759-9D14-A28D61465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60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hälft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39053D-5C7B-2D4A-A6CE-88CE7DF8E95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30" y="370298"/>
            <a:ext cx="3660511" cy="3323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2E84D8-C2DA-114E-9866-A4DE958A8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CAA6BC-9638-5244-9DFA-3FF7C29F7D8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8129" y="1172577"/>
            <a:ext cx="3660511" cy="332976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C2B700-C4D1-6243-8819-7BBEBD3BBC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7B95BFF-9A36-4472-A5A7-BCCAB4CA8C47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5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hälfte rechts Überschrift 2-zeil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39053D-5C7B-2D4A-A6CE-88CE7DF8E95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572000" y="-2"/>
            <a:ext cx="4572000" cy="5143502"/>
          </a:xfrm>
        </p:spPr>
        <p:txBody>
          <a:bodyPr/>
          <a:lstStyle>
            <a:lvl1pPr marL="171450" indent="-171450">
              <a:buClr>
                <a:schemeClr val="accent1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30" y="370298"/>
            <a:ext cx="3660511" cy="8558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lange Überschrift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2E84D8-C2DA-114E-9866-A4DE958A8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1C2B700-C4D1-6243-8819-7BBEBD3BBC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779D883-F131-8F42-8B08-D2A2342F6EF5}"/>
              </a:ext>
            </a:extLst>
          </p:cNvPr>
          <p:cNvSpPr/>
          <p:nvPr userDrawn="1"/>
        </p:nvSpPr>
        <p:spPr>
          <a:xfrm>
            <a:off x="493963" y="1350259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4242C8-E5BB-4FDB-974C-D2408D0AA2A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98129" y="1530135"/>
            <a:ext cx="3400103" cy="296387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19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hälft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39053D-5C7B-2D4A-A6CE-88CE7DF8E95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251" y="370298"/>
            <a:ext cx="3660511" cy="3323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2FE86A-88B4-5C47-A382-14FD1A928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D64930-0218-704A-A3EA-E6DE9EEDBF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80250" y="1172577"/>
            <a:ext cx="3660511" cy="332084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66185D9-5D36-4960-81BB-C2183DCE1734}"/>
              </a:ext>
            </a:extLst>
          </p:cNvPr>
          <p:cNvSpPr/>
          <p:nvPr userDrawn="1"/>
        </p:nvSpPr>
        <p:spPr>
          <a:xfrm>
            <a:off x="4980251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86AFE6F-24AC-4887-A176-B74ED40F0E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7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hälfte links Überschrift 2-zeil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39053D-5C7B-2D4A-A6CE-88CE7DF8E95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</p:spPr>
        <p:txBody>
          <a:bodyPr/>
          <a:lstStyle>
            <a:lvl1pPr marL="171450" indent="-171450">
              <a:buClr>
                <a:schemeClr val="accent1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CCAD4A-328B-7944-99DF-5A42806D0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251" y="370298"/>
            <a:ext cx="3660511" cy="7996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lange Überschrift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2FE86A-88B4-5C47-A382-14FD1A928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995C25-710E-4E78-B8FF-E1018A3C3DF6}"/>
              </a:ext>
            </a:extLst>
          </p:cNvPr>
          <p:cNvSpPr/>
          <p:nvPr userDrawn="1"/>
        </p:nvSpPr>
        <p:spPr>
          <a:xfrm>
            <a:off x="4980250" y="1346450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A6DEC5-9F33-4B7C-8BFF-85F0C2F7DB8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80250" y="1576338"/>
            <a:ext cx="3660511" cy="280516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BA34074-A9F5-4C0F-8EA4-2A90ABD063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85" y="1596900"/>
            <a:ext cx="4785959" cy="1107996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249" y="2889219"/>
            <a:ext cx="4400635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18B510-FEC4-2E4C-80CF-907A54F1A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C51CA3F-5F57-F947-AEAF-F4CC885C3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142" y="421106"/>
            <a:ext cx="1581259" cy="377801"/>
          </a:xfrm>
          <a:prstGeom prst="rect">
            <a:avLst/>
          </a:prstGeom>
        </p:spPr>
      </p:pic>
      <p:pic>
        <p:nvPicPr>
          <p:cNvPr id="8" name="Bild 6">
            <a:extLst>
              <a:ext uri="{FF2B5EF4-FFF2-40B4-BE49-F238E27FC236}">
                <a16:creationId xmlns:a16="http://schemas.microsoft.com/office/drawing/2014/main" id="{537653FB-A67C-40BB-AC4F-6613E16806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56018" y="33155"/>
            <a:ext cx="5702530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86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unt">
    <p:bg>
      <p:bgPr>
        <a:gradFill>
          <a:gsLst>
            <a:gs pos="39000">
              <a:schemeClr val="accent1"/>
            </a:gs>
            <a:gs pos="100000">
              <a:schemeClr val="accent2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F1D072D-477C-A44F-811B-9A5438661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00" y="629119"/>
            <a:ext cx="7264003" cy="99719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B82DD-978D-6A45-813F-5D1E0EAA9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2FA718-5CC4-0E4A-B757-C50017C2D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38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grü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F1D072D-477C-A44F-811B-9A5438661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00" y="629119"/>
            <a:ext cx="7264003" cy="99719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B82DD-978D-6A45-813F-5D1E0EAA9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5A332C-CC72-EE49-8FEB-30A0F9C03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81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BF1D072D-477C-A44F-811B-9A5438661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00" y="629119"/>
            <a:ext cx="7264003" cy="99719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B82DD-978D-6A45-813F-5D1E0EAA9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C404A4-D2D3-D442-8A7B-43B36FB152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23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wei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857EE1DD-1893-43F0-825C-8F9F54298193}"/>
              </a:ext>
            </a:extLst>
          </p:cNvPr>
          <p:cNvSpPr/>
          <p:nvPr userDrawn="1"/>
        </p:nvSpPr>
        <p:spPr>
          <a:xfrm>
            <a:off x="493963" y="350513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D62302C-C58C-9545-8B14-83A6100D0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00" y="700766"/>
            <a:ext cx="7264003" cy="1292662"/>
          </a:xfr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691E45-C53E-A448-911F-0696643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7B5BC4-503C-40B2-9F9A-14988202E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 schwarz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5D36076-9938-C74D-81E2-82FC004EF0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369888"/>
            <a:ext cx="8147049" cy="2492990"/>
          </a:xfrm>
        </p:spPr>
        <p:txBody>
          <a:bodyPr/>
          <a:lstStyle>
            <a:lvl1pPr marL="0" indent="0">
              <a:buNone/>
              <a:defRPr sz="18000" b="1"/>
            </a:lvl1pPr>
          </a:lstStyle>
          <a:p>
            <a:r>
              <a:rPr lang="de-DE" dirty="0"/>
              <a:t>832%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93EC047-0C17-4CCC-86C0-8866E3471DB8}"/>
              </a:ext>
            </a:extLst>
          </p:cNvPr>
          <p:cNvSpPr/>
          <p:nvPr userDrawn="1"/>
        </p:nvSpPr>
        <p:spPr>
          <a:xfrm>
            <a:off x="493963" y="2895417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04ECD55-7A94-1049-A28F-B99D45C27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4A7DBC2-EFFF-164B-B381-762436EB61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963" y="3176864"/>
            <a:ext cx="8142288" cy="332399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r>
              <a:rPr lang="de-DE" dirty="0"/>
              <a:t>Einheit der Zahl</a:t>
            </a:r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DF413ED2-7496-CA49-AC5A-F5D862A04E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963" y="3620060"/>
            <a:ext cx="8142288" cy="21544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r>
              <a:rPr lang="de-DE" dirty="0"/>
              <a:t>Erläuternder Text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6A145F-895C-9F42-9FB8-02871DA4A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0" y="4767626"/>
            <a:ext cx="847140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9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 bunt mit Head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E24E49D7-05BA-0643-9320-03677F27C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1545955"/>
            <a:ext cx="8142633" cy="1519973"/>
          </a:xfrm>
        </p:spPr>
        <p:txBody>
          <a:bodyPr>
            <a:noAutofit/>
          </a:bodyPr>
          <a:lstStyle>
            <a:lvl1pPr>
              <a:defRPr sz="9700">
                <a:solidFill>
                  <a:schemeClr val="accent1"/>
                </a:solidFill>
              </a:defRPr>
            </a:lvl1pPr>
          </a:lstStyle>
          <a:p>
            <a:r>
              <a:rPr lang="de-DE" sz="11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228%</a:t>
            </a:r>
            <a:endParaRPr lang="de-DE" sz="11600" dirty="0"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0" scaled="1"/>
              </a:gra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5D8EA8F-59BC-7842-ADE9-433F1C1340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370298"/>
            <a:ext cx="8142288" cy="332399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2B6678-A997-A846-82C5-540B2875E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D9EA9E49-21E0-D24F-A4AC-C46FE81B0C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963" y="3176864"/>
            <a:ext cx="8142288" cy="332399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r>
              <a:rPr lang="de-DE" dirty="0"/>
              <a:t>Einheit der Zahl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B13A016E-73E5-D547-A0FB-5B5552793D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963" y="3620060"/>
            <a:ext cx="8142288" cy="21544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r>
              <a:rPr lang="de-DE" dirty="0"/>
              <a:t>Erläuternder Text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84021C-E1CD-4196-BE41-A56795EC62FD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A784738-05A8-45D1-997D-C228B2A4EB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1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4" pos="52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AN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CB58D9-C948-4CB3-A2E2-9D7B7829CA3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98129" y="1172081"/>
            <a:ext cx="6236900" cy="85151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Folie 1: </a:t>
            </a:r>
            <a:r>
              <a:rPr lang="en-US" dirty="0"/>
              <a:t>Photo by _</a:t>
            </a:r>
            <a:r>
              <a:rPr lang="en-US" dirty="0" err="1"/>
              <a:t>Autorenname</a:t>
            </a:r>
            <a:r>
              <a:rPr lang="en-US" dirty="0"/>
              <a:t>_ on </a:t>
            </a:r>
            <a:r>
              <a:rPr lang="en-US" dirty="0" err="1"/>
              <a:t>Unsplash</a:t>
            </a:r>
            <a:endParaRPr lang="en-US" dirty="0"/>
          </a:p>
          <a:p>
            <a:pPr lvl="0"/>
            <a:r>
              <a:rPr lang="en-US" dirty="0" err="1"/>
              <a:t>Folie</a:t>
            </a:r>
            <a:r>
              <a:rPr lang="en-US" dirty="0"/>
              <a:t> 13: © _</a:t>
            </a:r>
            <a:r>
              <a:rPr lang="en-US" dirty="0" err="1"/>
              <a:t>Autorenname</a:t>
            </a:r>
            <a:r>
              <a:rPr lang="en-US" dirty="0"/>
              <a:t>_ – stock.adobe.com</a:t>
            </a:r>
          </a:p>
          <a:p>
            <a:pPr lvl="0"/>
            <a:r>
              <a:rPr lang="en-US" dirty="0" err="1"/>
              <a:t>Folie</a:t>
            </a:r>
            <a:r>
              <a:rPr lang="en-US" dirty="0"/>
              <a:t> 14: xxx</a:t>
            </a:r>
            <a:endParaRPr lang="de-D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4CD77-2CD2-8B40-8FAB-86E312D6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1719034-9E8F-409F-86F4-B23CBF066678}"/>
              </a:ext>
            </a:extLst>
          </p:cNvPr>
          <p:cNvSpPr txBox="1"/>
          <p:nvPr userDrawn="1"/>
        </p:nvSpPr>
        <p:spPr>
          <a:xfrm>
            <a:off x="503238" y="337642"/>
            <a:ext cx="3709851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lang="de-DE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Quellenangaben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5E65CAF-C78E-4852-932E-CC56D841E723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B156770-35DA-42F2-8EB7-7EA57D217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51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1 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800" dirty="0" err="1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6E3451-D778-6A43-B11A-E37837634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06B951A-E2CB-9E49-9893-BDE6F1258F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142" y="421106"/>
            <a:ext cx="1581259" cy="37780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B13CFB6-91D1-314E-BE19-59E1859BD10B}"/>
              </a:ext>
            </a:extLst>
          </p:cNvPr>
          <p:cNvSpPr txBox="1"/>
          <p:nvPr userDrawn="1"/>
        </p:nvSpPr>
        <p:spPr>
          <a:xfrm>
            <a:off x="508249" y="2305024"/>
            <a:ext cx="6625324" cy="1969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Novatec</a:t>
            </a:r>
            <a:r>
              <a:rPr lang="de-DE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Consulting GmbH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Bertha-Benz-Platz 1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D-70771 Leinfelden-Echterdingen</a:t>
            </a:r>
          </a:p>
          <a:p>
            <a:pPr>
              <a:lnSpc>
                <a:spcPct val="100000"/>
              </a:lnSpc>
            </a:pP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T. +49 711 22040-700</a:t>
            </a: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info@novatec-gmbh.de</a:t>
            </a: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www.novatec-gmbh.de</a:t>
            </a: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sz="1400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F2DC83-30D0-BA41-864F-8AD3EF9AD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249" y="1312150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Senior Consultant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CBBAE8C-DA67-7541-8B3F-02B31F3EE4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249" y="1085958"/>
            <a:ext cx="3727450" cy="21544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Max Mustermann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D9D8B339-4DDD-DC44-93B7-E845770CA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249" y="1615837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Mobil: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CD97106B-6BA3-F140-B0E0-844D4AEB2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49" y="1795522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E-Mail: </a:t>
            </a:r>
            <a:r>
              <a:rPr lang="de-DE" dirty="0" err="1"/>
              <a:t>xxxxx</a:t>
            </a:r>
            <a:endParaRPr lang="de-DE" dirty="0"/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CE8875FE-399E-2741-9AA5-9D5F42CF9D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56018" y="33155"/>
            <a:ext cx="5702530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6E3451-D778-6A43-B11A-E37837634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13CFB6-91D1-314E-BE19-59E1859BD10B}"/>
              </a:ext>
            </a:extLst>
          </p:cNvPr>
          <p:cNvSpPr txBox="1"/>
          <p:nvPr userDrawn="1"/>
        </p:nvSpPr>
        <p:spPr>
          <a:xfrm>
            <a:off x="508249" y="2305024"/>
            <a:ext cx="6625324" cy="1969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Novatec</a:t>
            </a:r>
            <a:r>
              <a:rPr lang="de-DE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Consulting GmbH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Bertha-Benz-Platz 1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D-70771 Leinfelden-Echterdingen</a:t>
            </a:r>
          </a:p>
          <a:p>
            <a:pPr>
              <a:lnSpc>
                <a:spcPct val="100000"/>
              </a:lnSpc>
            </a:pP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T. +49 711 22040-700</a:t>
            </a: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info@novatec-gmbh.de</a:t>
            </a: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www.novatec-gmbh.de</a:t>
            </a: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sz="1400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F2DC83-30D0-BA41-864F-8AD3EF9AD0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249" y="1312150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Senior Consultant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9CBBAE8C-DA67-7541-8B3F-02B31F3EE4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249" y="1085958"/>
            <a:ext cx="3727450" cy="21544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Max Mustermann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D9D8B339-4DDD-DC44-93B7-E845770CA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249" y="1615837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Mobil: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CD97106B-6BA3-F140-B0E0-844D4AEB28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249" y="1795522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E-Mail: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037CF79C-F847-4149-BE68-206CD4BFE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1380" y="1308379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Senior Consultant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E4BAF5DA-9BAC-9D47-9C2A-710BDC8D1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1380" y="1082187"/>
            <a:ext cx="3727450" cy="21544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Max Mustermann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79670B0-AD5E-1F42-8C57-A0868F3707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1380" y="1612066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Mobil: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17693B2D-B0FF-BD43-982B-C5458EC82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1380" y="1791751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E-Mail: </a:t>
            </a:r>
            <a:r>
              <a:rPr lang="de-DE" dirty="0" err="1"/>
              <a:t>xxxxx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9547331-38F0-CE41-BA42-16A95F706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7142" y="421106"/>
            <a:ext cx="1581259" cy="3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3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 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6E3451-D778-6A43-B11A-E37837634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3E5172-C386-EE42-A6BE-5DBCB8333BC0}"/>
              </a:ext>
            </a:extLst>
          </p:cNvPr>
          <p:cNvSpPr txBox="1"/>
          <p:nvPr userDrawn="1"/>
        </p:nvSpPr>
        <p:spPr>
          <a:xfrm>
            <a:off x="503238" y="2307862"/>
            <a:ext cx="3820864" cy="19620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Novatec</a:t>
            </a:r>
            <a:r>
              <a:rPr lang="de-DE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Consulting GmbH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Bertha-Benz-Platz 1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D-70771 Leinfelden-Echterdingen</a:t>
            </a:r>
          </a:p>
          <a:p>
            <a:pPr>
              <a:lnSpc>
                <a:spcPct val="100000"/>
              </a:lnSpc>
            </a:pP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T. +49 711 22040-700</a:t>
            </a: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info@novatec-gmbh.de</a:t>
            </a:r>
            <a:endParaRPr lang="de-DE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www.novatec-gmbh.de</a:t>
            </a:r>
            <a:r>
              <a:rPr lang="de-DE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Bild 6">
            <a:extLst>
              <a:ext uri="{FF2B5EF4-FFF2-40B4-BE49-F238E27FC236}">
                <a16:creationId xmlns:a16="http://schemas.microsoft.com/office/drawing/2014/main" id="{0AA85B1A-44D0-384B-AA46-CDB6975257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018" y="33155"/>
            <a:ext cx="5702530" cy="5343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F1FCE58-C4A8-8F45-BAC5-E7B36691E5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7142" y="421106"/>
            <a:ext cx="1581259" cy="3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7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hell (Dru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C8A392B-6E6A-1C48-BBA8-906292A9277E}"/>
              </a:ext>
            </a:extLst>
          </p:cNvPr>
          <p:cNvSpPr/>
          <p:nvPr userDrawn="1"/>
        </p:nvSpPr>
        <p:spPr bwMode="gray">
          <a:xfrm>
            <a:off x="0" y="0"/>
            <a:ext cx="5036344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97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85" y="1596900"/>
            <a:ext cx="7904162" cy="1107996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249" y="2889219"/>
            <a:ext cx="6858000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0AFF4A8-8016-CF42-8D7B-B87956D73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5D3C0B0-5114-8943-AB34-8B570620A6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503" y="421367"/>
            <a:ext cx="1562642" cy="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hell (Dru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B8A1DBB-5CB1-4877-9590-CBD96435E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121FDD90-9082-4288-BA50-7D014AB2E03E}"/>
              </a:ext>
            </a:extLst>
          </p:cNvPr>
          <p:cNvSpPr/>
          <p:nvPr userDrawn="1"/>
        </p:nvSpPr>
        <p:spPr bwMode="gray"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DDB40A0-4734-40D7-99A9-B925B4F02470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600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E6E3451-D778-6A43-B11A-E37837634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03E5172-C386-EE42-A6BE-5DBCB8333BC0}"/>
              </a:ext>
            </a:extLst>
          </p:cNvPr>
          <p:cNvSpPr txBox="1"/>
          <p:nvPr userDrawn="1"/>
        </p:nvSpPr>
        <p:spPr>
          <a:xfrm>
            <a:off x="503238" y="2331490"/>
            <a:ext cx="6625324" cy="19620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Novatec</a:t>
            </a:r>
            <a:r>
              <a:rPr lang="de-DE" sz="1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Consulting GmbH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Bertha-Benz-Platz 1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D-70771 Leinfelden-Echterdingen</a:t>
            </a:r>
          </a:p>
          <a:p>
            <a:pPr>
              <a:lnSpc>
                <a:spcPct val="100000"/>
              </a:lnSpc>
            </a:pPr>
            <a:endParaRPr lang="de-D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T. +49 711 22040-700</a:t>
            </a: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info@novatec-gmbh.de</a:t>
            </a:r>
            <a:endParaRPr lang="de-D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www.novatec-gmbh.de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E3A08F-24D7-D64A-A0CC-915D08088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503" y="421367"/>
            <a:ext cx="1562642" cy="377279"/>
          </a:xfrm>
          <a:prstGeom prst="rect">
            <a:avLst/>
          </a:prstGeom>
        </p:spPr>
      </p:pic>
      <p:pic>
        <p:nvPicPr>
          <p:cNvPr id="13" name="Bild 6">
            <a:extLst>
              <a:ext uri="{FF2B5EF4-FFF2-40B4-BE49-F238E27FC236}">
                <a16:creationId xmlns:a16="http://schemas.microsoft.com/office/drawing/2014/main" id="{1B25EF53-F032-2448-BA3E-97D7CCCEED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56018" y="33155"/>
            <a:ext cx="5702530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8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3DC888-A515-B548-AA8A-A56E84C9B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3EB5A9-7EE3-4202-8149-06E7A321A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5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ONTAKT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1F29225-9FDF-4399-B73A-E5B59B74C553}"/>
              </a:ext>
            </a:extLst>
          </p:cNvPr>
          <p:cNvCxnSpPr/>
          <p:nvPr userDrawn="1"/>
        </p:nvCxnSpPr>
        <p:spPr>
          <a:xfrm>
            <a:off x="6851650" y="311150"/>
            <a:ext cx="0" cy="2082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E3A08F-24D7-D64A-A0CC-915D08088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3" y="421367"/>
            <a:ext cx="1562642" cy="37727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2615E5D-DA89-4A0A-96DA-EBEE6965C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B61BBB-3E8E-4870-A664-EBDC508A88DE}"/>
              </a:ext>
            </a:extLst>
          </p:cNvPr>
          <p:cNvSpPr txBox="1"/>
          <p:nvPr userDrawn="1"/>
        </p:nvSpPr>
        <p:spPr>
          <a:xfrm>
            <a:off x="503238" y="2331490"/>
            <a:ext cx="6625324" cy="19620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8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Novatec</a:t>
            </a:r>
            <a:r>
              <a:rPr lang="de-DE" sz="1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Consulting GmbH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Bertha-Benz-Platz 1</a:t>
            </a: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D-70771 Leinfelden-Echterdingen</a:t>
            </a:r>
          </a:p>
          <a:p>
            <a:pPr>
              <a:lnSpc>
                <a:spcPct val="100000"/>
              </a:lnSpc>
            </a:pPr>
            <a:endParaRPr lang="de-D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T. +49 711 22040-700</a:t>
            </a: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info@novatec-gmbh.de</a:t>
            </a:r>
            <a:endParaRPr lang="de-D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www.novatec-gmbh.de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B5CB9BC-888D-4176-8E2B-851280A4262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572000" y="-2"/>
            <a:ext cx="4572000" cy="5143502"/>
          </a:xfrm>
        </p:spPr>
        <p:txBody>
          <a:bodyPr/>
          <a:lstStyle>
            <a:lvl1pPr marL="171450" indent="-171450">
              <a:buClr>
                <a:schemeClr val="accent1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FB4DAC91-93B0-436A-B84E-FE4859E47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312150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Senior Consultant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8BA2D2E4-93ED-4ECF-BC1A-E65069F14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238" y="1085958"/>
            <a:ext cx="3727450" cy="21544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Max Mustermann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9871468-FBE5-4B54-9F70-953FBF55F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5837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Mobil: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1423EC2C-BA2D-480A-9B66-97D07F16EF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795522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E-Mail: </a:t>
            </a:r>
            <a:r>
              <a:rPr lang="de-DE" dirty="0" err="1"/>
              <a:t>xxxxx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280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it Q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2">
            <a:extLst>
              <a:ext uri="{FF2B5EF4-FFF2-40B4-BE49-F238E27FC236}">
                <a16:creationId xmlns:a16="http://schemas.microsoft.com/office/drawing/2014/main" id="{EB5CB9BC-888D-4176-8E2B-851280A42627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0" y="-2"/>
            <a:ext cx="4572000" cy="5143502"/>
          </a:xfrm>
        </p:spPr>
        <p:txBody>
          <a:bodyPr/>
          <a:lstStyle>
            <a:lvl1pPr marL="171450" indent="-171450">
              <a:buClr>
                <a:schemeClr val="accent1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1F29225-9FDF-4399-B73A-E5B59B74C553}"/>
              </a:ext>
            </a:extLst>
          </p:cNvPr>
          <p:cNvCxnSpPr/>
          <p:nvPr userDrawn="1"/>
        </p:nvCxnSpPr>
        <p:spPr>
          <a:xfrm>
            <a:off x="2285828" y="311150"/>
            <a:ext cx="0" cy="2082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23B61BBB-3E8E-4870-A664-EBDC508A88DE}"/>
              </a:ext>
            </a:extLst>
          </p:cNvPr>
          <p:cNvSpPr txBox="1"/>
          <p:nvPr userDrawn="1"/>
        </p:nvSpPr>
        <p:spPr>
          <a:xfrm>
            <a:off x="6629399" y="3177956"/>
            <a:ext cx="2012651" cy="8233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Scan </a:t>
            </a: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code </a:t>
            </a: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my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contact</a:t>
            </a:r>
            <a:r>
              <a:rPr lang="de-DE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details</a:t>
            </a:r>
            <a:endParaRPr lang="de-DE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de-DE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de-DE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FB4DAC91-93B0-436A-B84E-FE4859E47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14601" y="1626585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Senior Consultant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8BA2D2E4-93ED-4ECF-BC1A-E65069F14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14601" y="1400393"/>
            <a:ext cx="3727450" cy="215444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Max Mustermann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59871468-FBE5-4B54-9F70-953FBF55F0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4601" y="1930272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Mobil: </a:t>
            </a:r>
            <a:r>
              <a:rPr lang="de-DE" dirty="0" err="1"/>
              <a:t>xxxxx</a:t>
            </a:r>
            <a:endParaRPr lang="de-DE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1423EC2C-BA2D-480A-9B66-97D07F16EF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4601" y="2109957"/>
            <a:ext cx="3727450" cy="18466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E-Mail: </a:t>
            </a:r>
            <a:r>
              <a:rPr lang="de-DE" dirty="0" err="1"/>
              <a:t>xxxxx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4FA18F7-3545-461B-8745-F6B9E020C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7142" y="421106"/>
            <a:ext cx="1581259" cy="3778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DE69B5C-AF3C-4CB6-BF4C-5798A9FAED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601" y="421367"/>
            <a:ext cx="1562642" cy="377279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3ED8C25-3DCD-4D6A-A31C-0FE1F5599A85}"/>
              </a:ext>
            </a:extLst>
          </p:cNvPr>
          <p:cNvGrpSpPr/>
          <p:nvPr userDrawn="1"/>
        </p:nvGrpSpPr>
        <p:grpSpPr>
          <a:xfrm>
            <a:off x="4828107" y="2637507"/>
            <a:ext cx="1649138" cy="1594022"/>
            <a:chOff x="2775040" y="256570"/>
            <a:chExt cx="1434735" cy="1411146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AC12CD9-8F07-43FE-9157-0E399AE51680}"/>
                </a:ext>
              </a:extLst>
            </p:cNvPr>
            <p:cNvSpPr>
              <a:spLocks/>
            </p:cNvSpPr>
            <p:nvPr/>
          </p:nvSpPr>
          <p:spPr>
            <a:xfrm>
              <a:off x="2888370" y="331526"/>
              <a:ext cx="1221467" cy="1242924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E74CD16-7F2E-4848-9DA0-BE503112DCCD}"/>
                </a:ext>
              </a:extLst>
            </p:cNvPr>
            <p:cNvSpPr/>
            <p:nvPr/>
          </p:nvSpPr>
          <p:spPr>
            <a:xfrm>
              <a:off x="2775040" y="449950"/>
              <a:ext cx="1434735" cy="96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2504C8EE-B193-4C12-B380-D511B2B6E613}"/>
                </a:ext>
              </a:extLst>
            </p:cNvPr>
            <p:cNvSpPr/>
            <p:nvPr/>
          </p:nvSpPr>
          <p:spPr>
            <a:xfrm rot="5400000">
              <a:off x="2798281" y="479798"/>
              <a:ext cx="1411146" cy="96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6" name="Bildplatzhalter 2">
            <a:extLst>
              <a:ext uri="{FF2B5EF4-FFF2-40B4-BE49-F238E27FC236}">
                <a16:creationId xmlns:a16="http://schemas.microsoft.com/office/drawing/2014/main" id="{536A8BF8-C686-43A8-826F-879064A6F9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55804" y="2818263"/>
            <a:ext cx="1214639" cy="1214639"/>
          </a:xfrm>
        </p:spPr>
        <p:txBody>
          <a:bodyPr/>
          <a:lstStyle>
            <a:lvl1pPr marL="171450" indent="-171450">
              <a:buClr>
                <a:schemeClr val="accent1"/>
              </a:buClr>
              <a:buFont typeface="Wingdings" pitchFamily="2" charset="2"/>
              <a:buChar char="§"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7892A9EA-B654-4137-948F-FE935C582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428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ENNER dunkles 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17">
            <a:extLst>
              <a:ext uri="{FF2B5EF4-FFF2-40B4-BE49-F238E27FC236}">
                <a16:creationId xmlns:a16="http://schemas.microsoft.com/office/drawing/2014/main" id="{6CA03FD0-06BE-4E19-92AF-31F4CD195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1F2CA2B-1765-4C90-971A-6A2BF5DA6E83}"/>
              </a:ext>
            </a:extLst>
          </p:cNvPr>
          <p:cNvSpPr/>
          <p:nvPr userDrawn="1"/>
        </p:nvSpPr>
        <p:spPr bwMode="gray">
          <a:xfrm>
            <a:off x="0" y="1"/>
            <a:ext cx="9144000" cy="5143500"/>
          </a:xfrm>
          <a:prstGeom prst="rect">
            <a:avLst/>
          </a:prstGeom>
          <a:solidFill>
            <a:schemeClr val="tx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6B9A4C-C36C-4732-ACD7-03B51FEE2BD3}"/>
              </a:ext>
            </a:extLst>
          </p:cNvPr>
          <p:cNvSpPr/>
          <p:nvPr userDrawn="1"/>
        </p:nvSpPr>
        <p:spPr bwMode="gray">
          <a:xfrm>
            <a:off x="0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8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91058DE-8F41-4646-93D5-CA1348687C83}"/>
              </a:ext>
            </a:extLst>
          </p:cNvPr>
          <p:cNvSpPr/>
          <p:nvPr userDrawn="1"/>
        </p:nvSpPr>
        <p:spPr>
          <a:xfrm>
            <a:off x="493963" y="2186684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85" y="2412916"/>
            <a:ext cx="7904162" cy="55399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249" y="3679115"/>
            <a:ext cx="6858000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6B0898-6E14-4F56-8090-A33173B8A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4185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53BD7C-2A8A-6848-BE10-63F81B803E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schwarz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6">
            <a:extLst>
              <a:ext uri="{FF2B5EF4-FFF2-40B4-BE49-F238E27FC236}">
                <a16:creationId xmlns:a16="http://schemas.microsoft.com/office/drawing/2014/main" id="{499AD826-8E2D-1C41-AF57-9946F170AF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018" y="33155"/>
            <a:ext cx="5702531" cy="534348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6B0898-6E14-4F56-8090-A33173B8A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4185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9131FB-B108-9443-90B3-6E80C2B7E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185" y="2412916"/>
            <a:ext cx="4669081" cy="55399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bearbeiten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AEB6355-6A9B-1740-B2B1-D12152A5E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49" y="3679115"/>
            <a:ext cx="2841952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035E5E-416D-3342-A868-C6063C87B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2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es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8223176-03EC-4326-98E4-12E9BBCA5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8B14D13-592B-4F0B-8372-8FE3285A3FB8}"/>
              </a:ext>
            </a:extLst>
          </p:cNvPr>
          <p:cNvSpPr/>
          <p:nvPr userDrawn="1"/>
        </p:nvSpPr>
        <p:spPr bwMode="gray">
          <a:xfrm>
            <a:off x="0" y="1"/>
            <a:ext cx="9144000" cy="5143500"/>
          </a:xfrm>
          <a:prstGeom prst="rect">
            <a:avLst/>
          </a:prstGeom>
          <a:solidFill>
            <a:schemeClr val="bg1">
              <a:alpha val="43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6AC1AE-7BDB-4C13-8263-3D0C9D1ECC4E}"/>
              </a:ext>
            </a:extLst>
          </p:cNvPr>
          <p:cNvSpPr/>
          <p:nvPr userDrawn="1"/>
        </p:nvSpPr>
        <p:spPr bwMode="gray">
          <a:xfrm>
            <a:off x="-12612" y="0"/>
            <a:ext cx="5436519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de-DE" sz="1600" dirty="0" err="1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F96C5D-1936-1649-928E-170D54413E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4185" y="2412916"/>
            <a:ext cx="7904162" cy="553998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Kapiteltrenner</a:t>
            </a:r>
            <a:r>
              <a:rPr lang="de-DE" dirty="0"/>
              <a:t> bearbeiten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7F6452-07E6-A346-A0A6-D4AE5FE02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49" y="3679115"/>
            <a:ext cx="6858000" cy="1938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4FE47E-FEE5-E540-8143-29018CF89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40CE2DD-AC63-324E-AD62-7D50131AE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A3AF0C5-3F69-47F6-B347-E4F4B73D4F1A}"/>
              </a:ext>
            </a:extLst>
          </p:cNvPr>
          <p:cNvSpPr/>
          <p:nvPr userDrawn="1"/>
        </p:nvSpPr>
        <p:spPr>
          <a:xfrm>
            <a:off x="493963" y="2186684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97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29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6AF8006-4A3B-42F9-A2E9-3F1395EBFC27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2DCE1A61-062A-E142-9A43-0EFD1F86C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2475" y="0"/>
            <a:ext cx="4581525" cy="5143500"/>
          </a:xfrm>
        </p:spPr>
        <p:txBody>
          <a:bodyPr/>
          <a:lstStyle/>
          <a:p>
            <a:endParaRPr lang="de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16BE10-BD48-8848-8EFB-BF095231BAF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8129" y="1172578"/>
            <a:ext cx="3660512" cy="332976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5A1028-C7F4-264C-B240-9DA2346A1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EC74141-3528-8B40-9251-7C77F5150CB3}"/>
              </a:ext>
            </a:extLst>
          </p:cNvPr>
          <p:cNvSpPr txBox="1"/>
          <p:nvPr userDrawn="1"/>
        </p:nvSpPr>
        <p:spPr>
          <a:xfrm>
            <a:off x="493963" y="333365"/>
            <a:ext cx="1298432" cy="369332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algn="l"/>
            <a:r>
              <a:rPr lang="de-DE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13DF1C0-35BB-084F-B0C5-3A1D2FF2D0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3621" y="4767434"/>
            <a:ext cx="844929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Überschrift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CB58D9-C948-4CB3-A2E2-9D7B7829CA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8129" y="1172081"/>
            <a:ext cx="6236900" cy="333026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1400"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3323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Mastertitelformat bearbeiten mit Headline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4CD77-2CD2-8B40-8FAB-86E312D6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49316E-BE14-C741-8179-7E65D4FDE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D306EA7-FD75-4A60-95A8-B16EA85877E7}"/>
              </a:ext>
            </a:extLst>
          </p:cNvPr>
          <p:cNvSpPr/>
          <p:nvPr userDrawn="1"/>
        </p:nvSpPr>
        <p:spPr>
          <a:xfrm>
            <a:off x="493963" y="951765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26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Überschrift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F976597F-EBBB-441F-A555-E97B5E9DF9E8}"/>
              </a:ext>
            </a:extLst>
          </p:cNvPr>
          <p:cNvSpPr/>
          <p:nvPr userDrawn="1"/>
        </p:nvSpPr>
        <p:spPr>
          <a:xfrm>
            <a:off x="493963" y="1346450"/>
            <a:ext cx="2514600" cy="45719"/>
          </a:xfrm>
          <a:prstGeom prst="rect">
            <a:avLst/>
          </a:prstGeom>
          <a:gradFill>
            <a:gsLst>
              <a:gs pos="39000">
                <a:schemeClr val="accent1"/>
              </a:gs>
              <a:gs pos="100000">
                <a:schemeClr val="accent2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CB58D9-C948-4CB3-A2E2-9D7B7829CA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8129" y="1557083"/>
            <a:ext cx="6236900" cy="296724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1pPr>
            <a:lvl2pPr marL="685800" indent="-342900">
              <a:buClr>
                <a:schemeClr val="accent2"/>
              </a:buClr>
              <a:buFont typeface="Symbol" panose="05050102010706020507" pitchFamily="18" charset="2"/>
              <a:buChar char="-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-228600">
              <a:buClr>
                <a:schemeClr val="accent2"/>
              </a:buClr>
              <a:buFont typeface="Symbol" panose="05050102010706020507" pitchFamily="18" charset="2"/>
              <a:buChar char="-"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129" y="370298"/>
            <a:ext cx="8142633" cy="8309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 mit langer Headline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F342EC1-F4FB-FA45-AF92-81B3BC9D9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226ECC-C936-294D-BF5F-38FA3F19FFBC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2959607-49B3-424D-91C6-5DB1E4356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9917" y="4767626"/>
            <a:ext cx="834546" cy="20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1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BD67DEE-1C2D-9240-AFBB-E77D85C2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29" y="370298"/>
            <a:ext cx="8142633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8808B2-8A80-FE48-80F8-8A47D0BF3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238" y="1375157"/>
            <a:ext cx="8137524" cy="6873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88" r:id="rId2"/>
    <p:sldLayoutId id="2147483719" r:id="rId3"/>
    <p:sldLayoutId id="2147483689" r:id="rId4"/>
    <p:sldLayoutId id="2147483690" r:id="rId5"/>
    <p:sldLayoutId id="2147483691" r:id="rId6"/>
    <p:sldLayoutId id="2147483716" r:id="rId7"/>
    <p:sldLayoutId id="2147483694" r:id="rId8"/>
    <p:sldLayoutId id="2147483692" r:id="rId9"/>
    <p:sldLayoutId id="2147483693" r:id="rId10"/>
    <p:sldLayoutId id="2147483725" r:id="rId11"/>
    <p:sldLayoutId id="2147483698" r:id="rId12"/>
    <p:sldLayoutId id="2147483726" r:id="rId13"/>
    <p:sldLayoutId id="2147483703" r:id="rId14"/>
    <p:sldLayoutId id="2147483727" r:id="rId15"/>
    <p:sldLayoutId id="2147483699" r:id="rId16"/>
    <p:sldLayoutId id="2147483728" r:id="rId17"/>
    <p:sldLayoutId id="2147483704" r:id="rId18"/>
    <p:sldLayoutId id="2147483729" r:id="rId19"/>
    <p:sldLayoutId id="2147483685" r:id="rId20"/>
    <p:sldLayoutId id="2147483723" r:id="rId21"/>
    <p:sldLayoutId id="2147483724" r:id="rId22"/>
    <p:sldLayoutId id="2147483687" r:id="rId23"/>
    <p:sldLayoutId id="2147483696" r:id="rId24"/>
    <p:sldLayoutId id="2147483697" r:id="rId25"/>
    <p:sldLayoutId id="2147483730" r:id="rId26"/>
    <p:sldLayoutId id="2147483714" r:id="rId27"/>
    <p:sldLayoutId id="2147483722" r:id="rId28"/>
    <p:sldLayoutId id="2147483717" r:id="rId29"/>
    <p:sldLayoutId id="2147483720" r:id="rId30"/>
    <p:sldLayoutId id="2147483666" r:id="rId31"/>
    <p:sldLayoutId id="2147483731" r:id="rId32"/>
    <p:sldLayoutId id="2147483732" r:id="rId3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Symbol" pitchFamily="2" charset="2"/>
        <a:buChar char="-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Symbol" pitchFamily="2" charset="2"/>
        <a:buChar char="-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17">
          <p15:clr>
            <a:srgbClr val="F26B43"/>
          </p15:clr>
        </p15:guide>
        <p15:guide id="4" pos="5443">
          <p15:clr>
            <a:srgbClr val="F26B43"/>
          </p15:clr>
        </p15:guide>
        <p15:guide id="5" orient="horz" pos="259">
          <p15:clr>
            <a:srgbClr val="F26B43"/>
          </p15:clr>
        </p15:guide>
        <p15:guide id="6" orient="horz" pos="2935">
          <p15:clr>
            <a:srgbClr val="F26B43"/>
          </p15:clr>
        </p15:guide>
        <p15:guide id="7" orient="horz" pos="463">
          <p15:clr>
            <a:srgbClr val="F26B43"/>
          </p15:clr>
        </p15:guide>
        <p15:guide id="8" orient="horz" pos="4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1.jpg"/><Relationship Id="rId4" Type="http://schemas.openxmlformats.org/officeDocument/2006/relationships/hyperlink" Target="mailto:laurin.obermaier@novatec-gmbh.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tiff"/><Relationship Id="rId10" Type="http://schemas.openxmlformats.org/officeDocument/2006/relationships/image" Target="../media/image37.pn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3DB7A-1818-F142-85A8-007EDFBC8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85" y="1596900"/>
            <a:ext cx="4875483" cy="1107996"/>
          </a:xfrm>
        </p:spPr>
        <p:txBody>
          <a:bodyPr/>
          <a:lstStyle/>
          <a:p>
            <a:r>
              <a:rPr lang="de-DE" dirty="0"/>
              <a:t>Mr. </a:t>
            </a:r>
            <a:r>
              <a:rPr lang="de-DE" dirty="0" err="1"/>
              <a:t>Meeseeks</a:t>
            </a:r>
            <a:r>
              <a:rPr lang="de-DE" dirty="0"/>
              <a:t> trifft auf Alexa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56FCB2-7B3F-864D-8326-F72B41E6F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49" y="2889219"/>
            <a:ext cx="4400635" cy="215444"/>
          </a:xfrm>
        </p:spPr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IoT</a:t>
            </a:r>
            <a:r>
              <a:rPr lang="de-DE" dirty="0"/>
              <a:t>-Projekt zum Nachbauen</a:t>
            </a:r>
          </a:p>
        </p:txBody>
      </p:sp>
    </p:spTree>
    <p:extLst>
      <p:ext uri="{BB962C8B-B14F-4D97-AF65-F5344CB8AC3E}">
        <p14:creationId xmlns:p14="http://schemas.microsoft.com/office/powerpoint/2010/main" val="4212123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F1CE676-E965-C149-BE3A-BF4F2D4FC0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12678" b="2947"/>
          <a:stretch/>
        </p:blipFill>
        <p:spPr>
          <a:xfrm>
            <a:off x="4572000" y="-2"/>
            <a:ext cx="4572000" cy="5143502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61B2E2-0618-0545-A696-A925BCE1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30" y="370298"/>
            <a:ext cx="3660511" cy="855897"/>
          </a:xfrm>
        </p:spPr>
        <p:txBody>
          <a:bodyPr wrap="square" anchor="t">
            <a:normAutofit/>
          </a:bodyPr>
          <a:lstStyle/>
          <a:p>
            <a:r>
              <a:rPr lang="en-DE" dirty="0"/>
              <a:t>Was ist der ESP8266?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1BC7-86CF-C04B-B67A-18D2D6911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FFDF3A-5070-CD40-95F7-00DE1E2631E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98129" y="1530135"/>
            <a:ext cx="3400103" cy="2963871"/>
          </a:xfrm>
        </p:spPr>
        <p:txBody>
          <a:bodyPr wrap="square">
            <a:normAutofit/>
          </a:bodyPr>
          <a:lstStyle/>
          <a:p>
            <a:r>
              <a:rPr lang="en-DE" dirty="0"/>
              <a:t>Single-core µC</a:t>
            </a:r>
          </a:p>
          <a:p>
            <a:r>
              <a:rPr lang="en-DE" dirty="0"/>
              <a:t>32-Bit </a:t>
            </a:r>
          </a:p>
          <a:p>
            <a:r>
              <a:rPr lang="en-DE" dirty="0"/>
              <a:t>Entwickelt von espressif</a:t>
            </a:r>
          </a:p>
          <a:p>
            <a:r>
              <a:rPr lang="en-DE" dirty="0"/>
              <a:t>WLAN on-board</a:t>
            </a:r>
          </a:p>
          <a:p>
            <a:r>
              <a:rPr lang="en-DE" dirty="0"/>
              <a:t>Schnelle, günstiger und einfacher Einstieg in die IoT-Welt</a:t>
            </a:r>
          </a:p>
          <a:p>
            <a:r>
              <a:rPr lang="en-DE" dirty="0"/>
              <a:t>Hier verwende ich einen Wemos D1 mini pro</a:t>
            </a:r>
          </a:p>
        </p:txBody>
      </p:sp>
    </p:spTree>
    <p:extLst>
      <p:ext uri="{BB962C8B-B14F-4D97-AF65-F5344CB8AC3E}">
        <p14:creationId xmlns:p14="http://schemas.microsoft.com/office/powerpoint/2010/main" val="397146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61B2E2-0618-0545-A696-A925BCE1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30" y="370298"/>
            <a:ext cx="3660511" cy="332399"/>
          </a:xfrm>
        </p:spPr>
        <p:txBody>
          <a:bodyPr wrap="square" anchor="t">
            <a:normAutofit/>
          </a:bodyPr>
          <a:lstStyle/>
          <a:p>
            <a:r>
              <a:rPr lang="en-DE" sz="1500"/>
              <a:t>Was kann man damit machen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1BC7-86CF-C04B-B67A-18D2D6911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FFDF3A-5070-CD40-95F7-00DE1E2631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8129" y="1172577"/>
            <a:ext cx="3660511" cy="3329768"/>
          </a:xfrm>
        </p:spPr>
        <p:txBody>
          <a:bodyPr wrap="square">
            <a:normAutofit/>
          </a:bodyPr>
          <a:lstStyle/>
          <a:p>
            <a:r>
              <a:rPr lang="en-DE" dirty="0"/>
              <a:t>Schnelle integration von Sensoren</a:t>
            </a:r>
          </a:p>
          <a:p>
            <a:r>
              <a:rPr lang="en-DE" dirty="0"/>
              <a:t>Kommunikation über eine vielzahl von Schnittstellen</a:t>
            </a:r>
          </a:p>
          <a:p>
            <a:r>
              <a:rPr lang="en-GB" dirty="0"/>
              <a:t>I</a:t>
            </a:r>
            <a:r>
              <a:rPr lang="en-DE" dirty="0"/>
              <a:t>2C, UART, Analog, Digital</a:t>
            </a:r>
          </a:p>
          <a:p>
            <a:r>
              <a:rPr lang="en-DE" dirty="0"/>
              <a:t>Einfache einbindung von Sensorik in Cloud Plattformen</a:t>
            </a:r>
          </a:p>
          <a:p>
            <a:r>
              <a:rPr lang="en-DE" dirty="0"/>
              <a:t>Erfassen von Sensorwerten </a:t>
            </a:r>
            <a:r>
              <a:rPr lang="en-DE"/>
              <a:t>in ”Echtzeit</a:t>
            </a:r>
            <a:r>
              <a:rPr lang="en-DE" dirty="0"/>
              <a:t>”</a:t>
            </a:r>
          </a:p>
          <a:p>
            <a:endParaRPr lang="en-DE" dirty="0"/>
          </a:p>
        </p:txBody>
      </p:sp>
      <p:pic>
        <p:nvPicPr>
          <p:cNvPr id="16" name="Picture Placeholder 15" descr="A picture containing wall, indoor, electronics&#10;&#10;Description automatically generated">
            <a:extLst>
              <a:ext uri="{FF2B5EF4-FFF2-40B4-BE49-F238E27FC236}">
                <a16:creationId xmlns:a16="http://schemas.microsoft.com/office/drawing/2014/main" id="{1EB61787-CA33-CE43-93AE-53751B5A69B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651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CB6DF-FB71-204E-B290-66655FC7A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630040"/>
            <a:ext cx="4408488" cy="2413645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1076A57-3418-48AD-A988-7F08B0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29" y="370298"/>
            <a:ext cx="8142633" cy="4154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Integration in Cumulocity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D5361-946C-A640-9DAD-0E5D9CF63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12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B84EC-9F8E-BA4A-9EE0-4FF7D61C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75" y="1527832"/>
            <a:ext cx="3377388" cy="2617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032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ACD41D4-A32B-442D-A484-3DB8D5303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185" y="2412916"/>
            <a:ext cx="7904162" cy="1107996"/>
          </a:xfrm>
        </p:spPr>
        <p:txBody>
          <a:bodyPr/>
          <a:lstStyle/>
          <a:p>
            <a:r>
              <a:rPr lang="de-DE" dirty="0"/>
              <a:t>Umsetzung einer Integration in Alexa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392C2104-16F4-4CD3-B95B-B473B5F1A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35EE8D-172A-49E7-8CFD-B720987EB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774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5F056C7-D248-471C-81C2-A11E3E4A04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370298"/>
            <a:ext cx="8142288" cy="3323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BE556F-22BE-F34A-B1BB-6B0559905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789330-46D2-4ED2-870F-3175B3CC89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3963" y="3176864"/>
            <a:ext cx="8142288" cy="3323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E9EDB5-2B32-C649-BE28-D07F669F0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0FA84FE-3B92-4966-918D-67AE72D94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963" y="3620060"/>
            <a:ext cx="8142288" cy="2154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13DB7A-1818-F142-85A8-007EDFBC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59" y="536497"/>
            <a:ext cx="6189390" cy="1102794"/>
          </a:xfrm>
        </p:spPr>
        <p:txBody>
          <a:bodyPr wrap="square" anchor="t">
            <a:noAutofit/>
          </a:bodyPr>
          <a:lstStyle/>
          <a:p>
            <a:r>
              <a:rPr lang="de-DE" sz="40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1"/>
                </a:gradFill>
              </a:rPr>
              <a:t>Wechsel zu live Tutorial</a:t>
            </a: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3AC578E-F87C-FF4B-BD38-59D1C4E66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82"/>
          <a:stretch/>
        </p:blipFill>
        <p:spPr>
          <a:xfrm>
            <a:off x="8276485" y="4285484"/>
            <a:ext cx="719532" cy="9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Bildplatzhalter 270">
            <a:extLst>
              <a:ext uri="{FF2B5EF4-FFF2-40B4-BE49-F238E27FC236}">
                <a16:creationId xmlns:a16="http://schemas.microsoft.com/office/drawing/2014/main" id="{37B62152-56DB-AE4E-B239-DAF2C3F59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9AFBF1-9FF7-3D4C-9AAA-241BF057F19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98129" y="1172578"/>
            <a:ext cx="3660512" cy="1487587"/>
          </a:xfrm>
        </p:spPr>
        <p:txBody>
          <a:bodyPr/>
          <a:lstStyle/>
          <a:p>
            <a:r>
              <a:rPr lang="de-DE" dirty="0"/>
              <a:t>Kurze Vorstellung</a:t>
            </a:r>
          </a:p>
          <a:p>
            <a:r>
              <a:rPr lang="de-DE" dirty="0"/>
              <a:t>Was ist der ESP8266</a:t>
            </a:r>
          </a:p>
          <a:p>
            <a:r>
              <a:rPr lang="de-DE" dirty="0"/>
              <a:t>Was kann man damit machen?</a:t>
            </a:r>
          </a:p>
          <a:p>
            <a:r>
              <a:rPr lang="de-DE" dirty="0"/>
              <a:t>Umsetzung einer Integration in Alex</a:t>
            </a:r>
          </a:p>
          <a:p>
            <a:r>
              <a:rPr lang="de-DE" dirty="0"/>
              <a:t>Fragen und gemeinsamer Abschluss</a:t>
            </a:r>
          </a:p>
        </p:txBody>
      </p:sp>
      <p:sp>
        <p:nvSpPr>
          <p:cNvPr id="273" name="Foliennummernplatzhalter 272">
            <a:extLst>
              <a:ext uri="{FF2B5EF4-FFF2-40B4-BE49-F238E27FC236}">
                <a16:creationId xmlns:a16="http://schemas.microsoft.com/office/drawing/2014/main" id="{BA9B2840-ACEA-A442-A1A5-0A38269A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272" name="Grafik 271">
            <a:extLst>
              <a:ext uri="{FF2B5EF4-FFF2-40B4-BE49-F238E27FC236}">
                <a16:creationId xmlns:a16="http://schemas.microsoft.com/office/drawing/2014/main" id="{FE02388D-364B-7444-B667-ABBAB945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619" y="4767434"/>
            <a:ext cx="844933" cy="2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6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70DB3B8-1385-4F09-95D5-D13CE3992533}"/>
              </a:ext>
            </a:extLst>
          </p:cNvPr>
          <p:cNvSpPr/>
          <p:nvPr/>
        </p:nvSpPr>
        <p:spPr>
          <a:xfrm>
            <a:off x="6782348" y="1795522"/>
            <a:ext cx="12498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2DD6A74-DBC5-4CD5-B0BD-D9D04884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39" y="1443951"/>
            <a:ext cx="4009158" cy="4009158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270D76B-BE2C-44C5-9A1C-96BFBA6EF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8564AE-87A4-482D-B963-3A53E7849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 Consultant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D9EA6F-CE61-4F3D-A2C4-19D8F8B07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Laurin Obermaier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789BBD-C927-42FF-B872-358AA6F30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Mobil: 0171 900 2987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CE76335-69CC-4DDB-80CB-F6F58169A4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795522"/>
            <a:ext cx="3727450" cy="184666"/>
          </a:xfrm>
        </p:spPr>
        <p:txBody>
          <a:bodyPr/>
          <a:lstStyle/>
          <a:p>
            <a:r>
              <a:rPr lang="de-DE" dirty="0"/>
              <a:t>E-Mail: </a:t>
            </a:r>
            <a:r>
              <a:rPr lang="de-DE" dirty="0">
                <a:hlinkClick r:id="rId4"/>
              </a:rPr>
              <a:t>laurin.obermaier@novatec-gmbh.de</a:t>
            </a:r>
            <a:endParaRPr lang="de-DE" dirty="0"/>
          </a:p>
        </p:txBody>
      </p:sp>
      <p:pic>
        <p:nvPicPr>
          <p:cNvPr id="12" name="Picture Placeholder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4CAA03A-8C3A-EB40-B3BA-A06E291659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20378" r="20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368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B675D7-812A-7A44-876E-2ABE1DB4E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4572000" y="10"/>
            <a:ext cx="4572000" cy="5143490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CC3BD4-7264-3C4B-A907-CDA5AAA3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30" y="370298"/>
            <a:ext cx="3660511" cy="332399"/>
          </a:xfrm>
        </p:spPr>
        <p:txBody>
          <a:bodyPr wrap="square" anchor="t">
            <a:normAutofit/>
          </a:bodyPr>
          <a:lstStyle/>
          <a:p>
            <a:r>
              <a:rPr lang="en-DE" dirty="0"/>
              <a:t>Arbeit &amp;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9B0FE-0614-6247-AA39-DDDC052E0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8AF8A2-3972-7A42-A85E-48A126CFC5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8129" y="1172577"/>
            <a:ext cx="3660511" cy="3329768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DE" sz="1200"/>
              <a:t>Studium: Medizinisch-technische Informatik HS Reutlingen</a:t>
            </a:r>
          </a:p>
          <a:p>
            <a:pPr>
              <a:lnSpc>
                <a:spcPct val="90000"/>
              </a:lnSpc>
            </a:pPr>
            <a:r>
              <a:rPr lang="en-DE" sz="1200"/>
              <a:t>Privat:</a:t>
            </a:r>
          </a:p>
          <a:p>
            <a:pPr lvl="1">
              <a:lnSpc>
                <a:spcPct val="90000"/>
              </a:lnSpc>
            </a:pPr>
            <a:r>
              <a:rPr lang="en-DE" sz="1200"/>
              <a:t>Modellbau und Produktentwicklung seit ~10 Jahren</a:t>
            </a:r>
          </a:p>
          <a:p>
            <a:pPr lvl="1">
              <a:lnSpc>
                <a:spcPct val="90000"/>
              </a:lnSpc>
            </a:pPr>
            <a:r>
              <a:rPr lang="en-DE" sz="1200"/>
              <a:t>3D Druck und Konstruktion seit ~6 Jahren</a:t>
            </a:r>
          </a:p>
          <a:p>
            <a:pPr lvl="1">
              <a:lnSpc>
                <a:spcPct val="90000"/>
              </a:lnSpc>
            </a:pPr>
            <a:r>
              <a:rPr lang="en-DE" sz="1200"/>
              <a:t>Bau von Maschinen (3D-Drucker eigen Entwicklung) und Prototypen</a:t>
            </a:r>
          </a:p>
          <a:p>
            <a:pPr>
              <a:lnSpc>
                <a:spcPct val="90000"/>
              </a:lnSpc>
            </a:pPr>
            <a:r>
              <a:rPr lang="en-DE" sz="1200"/>
              <a:t>Arbeitsbereich</a:t>
            </a:r>
          </a:p>
          <a:p>
            <a:pPr lvl="1">
              <a:lnSpc>
                <a:spcPct val="90000"/>
              </a:lnSpc>
            </a:pPr>
            <a:r>
              <a:rPr lang="en-DE" sz="1200"/>
              <a:t>Prototypenentwicklung</a:t>
            </a:r>
          </a:p>
          <a:p>
            <a:pPr lvl="2">
              <a:lnSpc>
                <a:spcPct val="90000"/>
              </a:lnSpc>
            </a:pPr>
            <a:r>
              <a:rPr lang="en-DE" dirty="0"/>
              <a:t>Konstruktion</a:t>
            </a:r>
            <a:endParaRPr lang="en-DE"/>
          </a:p>
          <a:p>
            <a:pPr lvl="2">
              <a:lnSpc>
                <a:spcPct val="90000"/>
              </a:lnSpc>
            </a:pPr>
            <a:r>
              <a:rPr lang="en-DE" dirty="0"/>
              <a:t>Platinenentwicklung </a:t>
            </a:r>
            <a:endParaRPr lang="en-DE"/>
          </a:p>
          <a:p>
            <a:pPr lvl="2">
              <a:lnSpc>
                <a:spcPct val="90000"/>
              </a:lnSpc>
            </a:pPr>
            <a:r>
              <a:rPr lang="en-DE" dirty="0"/>
              <a:t>Druck &amp; Fertigung</a:t>
            </a:r>
            <a:endParaRPr lang="en-DE"/>
          </a:p>
          <a:p>
            <a:pPr lvl="1">
              <a:lnSpc>
                <a:spcPct val="90000"/>
              </a:lnSpc>
            </a:pPr>
            <a:r>
              <a:rPr lang="en-DE" sz="1200"/>
              <a:t>Embedded Systems</a:t>
            </a:r>
          </a:p>
          <a:p>
            <a:pPr lvl="1">
              <a:lnSpc>
                <a:spcPct val="90000"/>
              </a:lnSpc>
            </a:pPr>
            <a:r>
              <a:rPr lang="en-DE" sz="1200"/>
              <a:t>Architektur von IoT-Systemen </a:t>
            </a:r>
          </a:p>
        </p:txBody>
      </p:sp>
    </p:spTree>
    <p:extLst>
      <p:ext uri="{BB962C8B-B14F-4D97-AF65-F5344CB8AC3E}">
        <p14:creationId xmlns:p14="http://schemas.microsoft.com/office/powerpoint/2010/main" val="284463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electronics, jack&#10;&#10;Description automatically generated">
            <a:extLst>
              <a:ext uri="{FF2B5EF4-FFF2-40B4-BE49-F238E27FC236}">
                <a16:creationId xmlns:a16="http://schemas.microsoft.com/office/drawing/2014/main" id="{443D347F-45BE-2C47-9EBE-80F9D8F3D2A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3"/>
          <a:srcRect l="24628" t="23811" r="30691" b="22007"/>
          <a:stretch/>
        </p:blipFill>
        <p:spPr>
          <a:xfrm>
            <a:off x="493963" y="1172577"/>
            <a:ext cx="3666942" cy="3335029"/>
          </a:xfrm>
          <a:noFill/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9A397C67-B115-44EF-A367-300D23C1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29" y="370298"/>
            <a:ext cx="8142633" cy="332399"/>
          </a:xfrm>
        </p:spPr>
        <p:txBody>
          <a:bodyPr/>
          <a:lstStyle/>
          <a:p>
            <a:r>
              <a:rPr lang="en-US" dirty="0" err="1"/>
              <a:t>Prototyp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Start-Up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BB1-7017-3048-891D-6A603F9A8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3963" y="4806815"/>
            <a:ext cx="2182812" cy="123111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80226ECC-C936-294D-BF5F-38FA3F19FFBC}" type="slidenum">
              <a:rPr lang="de-DE" smtClean="0"/>
              <a:pPr>
                <a:spcAft>
                  <a:spcPts val="600"/>
                </a:spcAft>
              </a:pPr>
              <a:t>5</a:t>
            </a:fld>
            <a:endParaRPr lang="de-DE"/>
          </a:p>
        </p:txBody>
      </p:sp>
      <p:pic>
        <p:nvPicPr>
          <p:cNvPr id="7" name="Picture Placeholder 6" descr="A picture containing electronics, jack, adapter&#10;&#10;Description automatically generated">
            <a:extLst>
              <a:ext uri="{FF2B5EF4-FFF2-40B4-BE49-F238E27FC236}">
                <a16:creationId xmlns:a16="http://schemas.microsoft.com/office/drawing/2014/main" id="{743446C4-7958-B441-B68D-CE4C2FB7BF2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4"/>
          <a:srcRect t="18925" r="1" b="9875"/>
          <a:stretch/>
        </p:blipFill>
        <p:spPr>
          <a:xfrm>
            <a:off x="4893618" y="1172577"/>
            <a:ext cx="3747144" cy="3335029"/>
          </a:xfrm>
          <a:noFill/>
        </p:spPr>
      </p:pic>
    </p:spTree>
    <p:extLst>
      <p:ext uri="{BB962C8B-B14F-4D97-AF65-F5344CB8AC3E}">
        <p14:creationId xmlns:p14="http://schemas.microsoft.com/office/powerpoint/2010/main" val="276944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2C53D6-1F5B-954F-AEE7-8E941DC30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Wer wir sind </a:t>
            </a:r>
            <a:br>
              <a:rPr lang="de-DE"/>
            </a:br>
            <a:r>
              <a:rPr lang="de-DE"/>
              <a:t>und was wir tun</a:t>
            </a:r>
            <a:endParaRPr lang="de-DE" dirty="0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320FC88D-66EA-824E-A925-733C9F0FB5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46FA41-5A8E-CA4D-8070-68B374E3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48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soAutoShape 3" descr="Ruxit logo"/>
          <p:cNvSpPr>
            <a:spLocks noChangeAspect="1" noChangeArrowheads="1"/>
          </p:cNvSpPr>
          <p:nvPr/>
        </p:nvSpPr>
        <p:spPr bwMode="auto">
          <a:xfrm>
            <a:off x="155575" y="-160338"/>
            <a:ext cx="1066800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Titel 39">
            <a:extLst>
              <a:ext uri="{FF2B5EF4-FFF2-40B4-BE49-F238E27FC236}">
                <a16:creationId xmlns:a16="http://schemas.microsoft.com/office/drawing/2014/main" id="{6868C22F-135E-F740-BC56-F5F687FC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29" y="370298"/>
            <a:ext cx="8142633" cy="332399"/>
          </a:xfrm>
        </p:spPr>
        <p:txBody>
          <a:bodyPr/>
          <a:lstStyle/>
          <a:p>
            <a:r>
              <a:rPr lang="de-DE" dirty="0"/>
              <a:t>Hochschulkooperationen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8DC1C0-D12F-C343-9815-827243416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8E0A92-AB3F-5B43-9DC6-AEEA0644C400}"/>
              </a:ext>
            </a:extLst>
          </p:cNvPr>
          <p:cNvSpPr/>
          <p:nvPr/>
        </p:nvSpPr>
        <p:spPr>
          <a:xfrm>
            <a:off x="498129" y="127560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msoAutoShape 8">
            <a:extLst>
              <a:ext uri="{FF2B5EF4-FFF2-40B4-BE49-F238E27FC236}">
                <a16:creationId xmlns:a16="http://schemas.microsoft.com/office/drawing/2014/main" id="{674FD801-14A3-1F40-9A49-825AC3ED8867}"/>
              </a:ext>
            </a:extLst>
          </p:cNvPr>
          <p:cNvSpPr/>
          <p:nvPr/>
        </p:nvSpPr>
        <p:spPr bwMode="auto">
          <a:xfrm>
            <a:off x="498129" y="2139702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9" name="msoAutoShape 9">
            <a:extLst>
              <a:ext uri="{FF2B5EF4-FFF2-40B4-BE49-F238E27FC236}">
                <a16:creationId xmlns:a16="http://schemas.microsoft.com/office/drawing/2014/main" id="{EB1865A8-32F5-DC45-AA14-480F2490F91B}"/>
              </a:ext>
            </a:extLst>
          </p:cNvPr>
          <p:cNvSpPr/>
          <p:nvPr/>
        </p:nvSpPr>
        <p:spPr bwMode="auto">
          <a:xfrm>
            <a:off x="2675732" y="2139702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0" name="msoAutoShape 10">
            <a:extLst>
              <a:ext uri="{FF2B5EF4-FFF2-40B4-BE49-F238E27FC236}">
                <a16:creationId xmlns:a16="http://schemas.microsoft.com/office/drawing/2014/main" id="{7E91336F-30BF-C54D-AC57-D81791F0B7A7}"/>
              </a:ext>
            </a:extLst>
          </p:cNvPr>
          <p:cNvSpPr/>
          <p:nvPr/>
        </p:nvSpPr>
        <p:spPr bwMode="auto">
          <a:xfrm>
            <a:off x="4855626" y="2139702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1" name="msoAutoShape 11">
            <a:extLst>
              <a:ext uri="{FF2B5EF4-FFF2-40B4-BE49-F238E27FC236}">
                <a16:creationId xmlns:a16="http://schemas.microsoft.com/office/drawing/2014/main" id="{98AF80DD-015D-2545-B543-43F88EE3D60E}"/>
              </a:ext>
            </a:extLst>
          </p:cNvPr>
          <p:cNvSpPr/>
          <p:nvPr/>
        </p:nvSpPr>
        <p:spPr bwMode="auto">
          <a:xfrm>
            <a:off x="7030334" y="2139702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2" name="msoAutoShape 14">
            <a:extLst>
              <a:ext uri="{FF2B5EF4-FFF2-40B4-BE49-F238E27FC236}">
                <a16:creationId xmlns:a16="http://schemas.microsoft.com/office/drawing/2014/main" id="{1C2CD440-BA54-2448-82B1-319A56270E6A}"/>
              </a:ext>
            </a:extLst>
          </p:cNvPr>
          <p:cNvSpPr/>
          <p:nvPr/>
        </p:nvSpPr>
        <p:spPr bwMode="auto">
          <a:xfrm>
            <a:off x="4855626" y="38382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3" name="msoAutoShape 15">
            <a:extLst>
              <a:ext uri="{FF2B5EF4-FFF2-40B4-BE49-F238E27FC236}">
                <a16:creationId xmlns:a16="http://schemas.microsoft.com/office/drawing/2014/main" id="{78CBF8F0-ED7C-C641-AF8C-3DBE039D0539}"/>
              </a:ext>
            </a:extLst>
          </p:cNvPr>
          <p:cNvSpPr/>
          <p:nvPr/>
        </p:nvSpPr>
        <p:spPr bwMode="auto">
          <a:xfrm>
            <a:off x="2675732" y="38382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4" name="msoAutoShape 20">
            <a:extLst>
              <a:ext uri="{FF2B5EF4-FFF2-40B4-BE49-F238E27FC236}">
                <a16:creationId xmlns:a16="http://schemas.microsoft.com/office/drawing/2014/main" id="{5666BECA-6215-254F-8087-4C4DC20BFD9D}"/>
              </a:ext>
            </a:extLst>
          </p:cNvPr>
          <p:cNvSpPr/>
          <p:nvPr/>
        </p:nvSpPr>
        <p:spPr bwMode="auto">
          <a:xfrm>
            <a:off x="2675732" y="127560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5" name="msoAutoShape 24">
            <a:extLst>
              <a:ext uri="{FF2B5EF4-FFF2-40B4-BE49-F238E27FC236}">
                <a16:creationId xmlns:a16="http://schemas.microsoft.com/office/drawing/2014/main" id="{CC41EAA6-D9DB-A841-BB8D-F53EF2E41B44}"/>
              </a:ext>
            </a:extLst>
          </p:cNvPr>
          <p:cNvSpPr/>
          <p:nvPr/>
        </p:nvSpPr>
        <p:spPr bwMode="auto">
          <a:xfrm>
            <a:off x="4855626" y="127560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6" name="msoAutoShape 28">
            <a:extLst>
              <a:ext uri="{FF2B5EF4-FFF2-40B4-BE49-F238E27FC236}">
                <a16:creationId xmlns:a16="http://schemas.microsoft.com/office/drawing/2014/main" id="{BA13EF85-C235-B941-A847-8F80E9ACD52F}"/>
              </a:ext>
            </a:extLst>
          </p:cNvPr>
          <p:cNvSpPr/>
          <p:nvPr/>
        </p:nvSpPr>
        <p:spPr bwMode="auto">
          <a:xfrm>
            <a:off x="7030334" y="127560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7" name="msoAutoShape 37">
            <a:extLst>
              <a:ext uri="{FF2B5EF4-FFF2-40B4-BE49-F238E27FC236}">
                <a16:creationId xmlns:a16="http://schemas.microsoft.com/office/drawing/2014/main" id="{CA007769-99F3-624B-A045-8F58CB4BCCDB}"/>
              </a:ext>
            </a:extLst>
          </p:cNvPr>
          <p:cNvSpPr/>
          <p:nvPr/>
        </p:nvSpPr>
        <p:spPr bwMode="auto">
          <a:xfrm>
            <a:off x="498129" y="29865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8" name="msoAutoShape 38">
            <a:extLst>
              <a:ext uri="{FF2B5EF4-FFF2-40B4-BE49-F238E27FC236}">
                <a16:creationId xmlns:a16="http://schemas.microsoft.com/office/drawing/2014/main" id="{7BB5AE64-4403-164B-8FD1-BB46D5865D9C}"/>
              </a:ext>
            </a:extLst>
          </p:cNvPr>
          <p:cNvSpPr/>
          <p:nvPr/>
        </p:nvSpPr>
        <p:spPr bwMode="auto">
          <a:xfrm>
            <a:off x="2675732" y="29865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19" name="msoAutoShape 39">
            <a:extLst>
              <a:ext uri="{FF2B5EF4-FFF2-40B4-BE49-F238E27FC236}">
                <a16:creationId xmlns:a16="http://schemas.microsoft.com/office/drawing/2014/main" id="{AEA096D0-1970-F443-8853-F69F8439C6F8}"/>
              </a:ext>
            </a:extLst>
          </p:cNvPr>
          <p:cNvSpPr/>
          <p:nvPr/>
        </p:nvSpPr>
        <p:spPr bwMode="auto">
          <a:xfrm>
            <a:off x="4855626" y="29865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20" name="msoAutoShape 40">
            <a:extLst>
              <a:ext uri="{FF2B5EF4-FFF2-40B4-BE49-F238E27FC236}">
                <a16:creationId xmlns:a16="http://schemas.microsoft.com/office/drawing/2014/main" id="{7D4E412C-0A2C-E449-B60C-FDA01052F846}"/>
              </a:ext>
            </a:extLst>
          </p:cNvPr>
          <p:cNvSpPr/>
          <p:nvPr/>
        </p:nvSpPr>
        <p:spPr bwMode="auto">
          <a:xfrm>
            <a:off x="7030334" y="29865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sp>
        <p:nvSpPr>
          <p:cNvPr id="21" name="msoAutoShape 41">
            <a:extLst>
              <a:ext uri="{FF2B5EF4-FFF2-40B4-BE49-F238E27FC236}">
                <a16:creationId xmlns:a16="http://schemas.microsoft.com/office/drawing/2014/main" id="{AA1930C1-502E-8B48-84F8-EC297A82160C}"/>
              </a:ext>
            </a:extLst>
          </p:cNvPr>
          <p:cNvSpPr/>
          <p:nvPr/>
        </p:nvSpPr>
        <p:spPr bwMode="auto">
          <a:xfrm>
            <a:off x="498129" y="38382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2" name="msoAutoShape 36">
            <a:extLst>
              <a:ext uri="{FF2B5EF4-FFF2-40B4-BE49-F238E27FC236}">
                <a16:creationId xmlns:a16="http://schemas.microsoft.com/office/drawing/2014/main" id="{418B6767-B59A-C74A-875B-BCA4C542A53C}"/>
              </a:ext>
            </a:extLst>
          </p:cNvPr>
          <p:cNvSpPr/>
          <p:nvPr/>
        </p:nvSpPr>
        <p:spPr bwMode="auto">
          <a:xfrm>
            <a:off x="7030334" y="3838246"/>
            <a:ext cx="1610428" cy="67772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  <a:alpha val="56000"/>
              </a:schemeClr>
            </a:solidFill>
          </a:ln>
          <a:effectLst>
            <a:outerShdw blurRad="177800" sx="96000" sy="96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lt1"/>
              </a:solidFill>
            </a:endParaRPr>
          </a:p>
        </p:txBody>
      </p:sp>
      <p:pic>
        <p:nvPicPr>
          <p:cNvPr id="23" name="msoPicture 46" descr="H:\SVN\marketing\Advisor\Freigabe Logos\Uni Stuttgart\Uni Stgt.jpg">
            <a:extLst>
              <a:ext uri="{FF2B5EF4-FFF2-40B4-BE49-F238E27FC236}">
                <a16:creationId xmlns:a16="http://schemas.microsoft.com/office/drawing/2014/main" id="{2E062030-48CE-064D-B91F-55AD2B84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2" y="1451725"/>
            <a:ext cx="1512000" cy="32431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4" name="msoPicture 47">
            <a:extLst>
              <a:ext uri="{FF2B5EF4-FFF2-40B4-BE49-F238E27FC236}">
                <a16:creationId xmlns:a16="http://schemas.microsoft.com/office/drawing/2014/main" id="{DFE7BFA1-53BC-2848-B8E8-285293C6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5960" y="1357523"/>
            <a:ext cx="906785" cy="55631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5" name="msoPicture 48">
            <a:extLst>
              <a:ext uri="{FF2B5EF4-FFF2-40B4-BE49-F238E27FC236}">
                <a16:creationId xmlns:a16="http://schemas.microsoft.com/office/drawing/2014/main" id="{CEB2D35D-CCB1-E944-9569-A063EB60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7104481" y="1468352"/>
            <a:ext cx="1440000" cy="35781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6" name="msoPicture 60">
            <a:extLst>
              <a:ext uri="{FF2B5EF4-FFF2-40B4-BE49-F238E27FC236}">
                <a16:creationId xmlns:a16="http://schemas.microsoft.com/office/drawing/2014/main" id="{1366C9D0-44F1-8741-A077-7D106DA6F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646295" y="2344288"/>
            <a:ext cx="1316069" cy="3004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7" name="msoPicture 61">
            <a:extLst>
              <a:ext uri="{FF2B5EF4-FFF2-40B4-BE49-F238E27FC236}">
                <a16:creationId xmlns:a16="http://schemas.microsoft.com/office/drawing/2014/main" id="{5451C988-13B3-EE44-9D6F-549037DE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auto">
          <a:xfrm>
            <a:off x="5378863" y="1324034"/>
            <a:ext cx="622868" cy="57303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8" name="msoPicture 62">
            <a:extLst>
              <a:ext uri="{FF2B5EF4-FFF2-40B4-BE49-F238E27FC236}">
                <a16:creationId xmlns:a16="http://schemas.microsoft.com/office/drawing/2014/main" id="{BF97D119-DFD3-EC4C-99D3-A77B058B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auto">
          <a:xfrm>
            <a:off x="5003515" y="2190562"/>
            <a:ext cx="1303222" cy="5651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9" name="msoPicture 63">
            <a:extLst>
              <a:ext uri="{FF2B5EF4-FFF2-40B4-BE49-F238E27FC236}">
                <a16:creationId xmlns:a16="http://schemas.microsoft.com/office/drawing/2014/main" id="{DA99848C-6BD0-C449-AD18-0730C3E5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4428" y="2191257"/>
            <a:ext cx="1106458" cy="574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32" name="msoPicture 69">
            <a:extLst>
              <a:ext uri="{FF2B5EF4-FFF2-40B4-BE49-F238E27FC236}">
                <a16:creationId xmlns:a16="http://schemas.microsoft.com/office/drawing/2014/main" id="{F07FB0F0-A53E-E34B-B10F-AD7FB00069A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07" y="2241551"/>
            <a:ext cx="1109030" cy="4648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5" name="msoPicture 49">
            <a:extLst>
              <a:ext uri="{FF2B5EF4-FFF2-40B4-BE49-F238E27FC236}">
                <a16:creationId xmlns:a16="http://schemas.microsoft.com/office/drawing/2014/main" id="{36AAA7B0-8844-A445-A9A6-F2AA46610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031" y="3113070"/>
            <a:ext cx="1583962" cy="46341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F255182-03AA-4C05-8FC1-DB2756F170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4350" y="2996170"/>
            <a:ext cx="690004" cy="647297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4C359FC2-31E2-4267-A797-C17F7982E402}"/>
              </a:ext>
            </a:extLst>
          </p:cNvPr>
          <p:cNvSpPr/>
          <p:nvPr/>
        </p:nvSpPr>
        <p:spPr>
          <a:xfrm>
            <a:off x="8138160" y="3248336"/>
            <a:ext cx="1005840" cy="1005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de-DE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Regionale Partnerschaften bitte ergänzen und nicht benötigte Felder löschen</a:t>
            </a:r>
          </a:p>
        </p:txBody>
      </p:sp>
    </p:spTree>
    <p:extLst>
      <p:ext uri="{BB962C8B-B14F-4D97-AF65-F5344CB8AC3E}">
        <p14:creationId xmlns:p14="http://schemas.microsoft.com/office/powerpoint/2010/main" val="178623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39">
            <a:extLst>
              <a:ext uri="{FF2B5EF4-FFF2-40B4-BE49-F238E27FC236}">
                <a16:creationId xmlns:a16="http://schemas.microsoft.com/office/drawing/2014/main" id="{53FA97C7-7561-2C45-A442-92AF816DF883}"/>
              </a:ext>
            </a:extLst>
          </p:cNvPr>
          <p:cNvSpPr/>
          <p:nvPr/>
        </p:nvSpPr>
        <p:spPr>
          <a:xfrm>
            <a:off x="404316" y="844734"/>
            <a:ext cx="2808964" cy="21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4E33318-A915-3441-890D-A6D4D6BE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Standorte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9CBAB1E-C087-DE40-8974-094165FCB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6724A9E-DCC1-D044-ADAC-112B13EBF3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6264" y="2352512"/>
            <a:ext cx="1766643" cy="9792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B953ECC-30A6-6D4B-A519-12043133A5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93963" y="1081447"/>
            <a:ext cx="1763999" cy="98019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0164BB2-1724-244F-A2E1-BA0403662B2C}"/>
              </a:ext>
            </a:extLst>
          </p:cNvPr>
          <p:cNvSpPr txBox="1"/>
          <p:nvPr/>
        </p:nvSpPr>
        <p:spPr>
          <a:xfrm>
            <a:off x="404316" y="2110387"/>
            <a:ext cx="1860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Hannover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FCF6974-16F9-2746-912B-F555C1052671}"/>
              </a:ext>
            </a:extLst>
          </p:cNvPr>
          <p:cNvSpPr txBox="1"/>
          <p:nvPr/>
        </p:nvSpPr>
        <p:spPr>
          <a:xfrm>
            <a:off x="2378983" y="2110387"/>
            <a:ext cx="185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Karlsruhe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CBCF716-58CF-9745-AF84-B0D72D3BC963}"/>
              </a:ext>
            </a:extLst>
          </p:cNvPr>
          <p:cNvSpPr txBox="1"/>
          <p:nvPr/>
        </p:nvSpPr>
        <p:spPr>
          <a:xfrm>
            <a:off x="4353652" y="2110386"/>
            <a:ext cx="1857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München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DC402B6-C3C4-704C-9643-AD7F1B3040C2}"/>
              </a:ext>
            </a:extLst>
          </p:cNvPr>
          <p:cNvSpPr txBox="1"/>
          <p:nvPr/>
        </p:nvSpPr>
        <p:spPr>
          <a:xfrm>
            <a:off x="6332487" y="2110385"/>
            <a:ext cx="1850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Zweibrücken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3CDAABF-1CAE-CD44-A1EC-C7749BA5DD97}"/>
              </a:ext>
            </a:extLst>
          </p:cNvPr>
          <p:cNvSpPr txBox="1"/>
          <p:nvPr/>
        </p:nvSpPr>
        <p:spPr>
          <a:xfrm>
            <a:off x="405721" y="827958"/>
            <a:ext cx="1856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Leinfelden-Echterdingen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3638EE-9B77-AF45-A7FD-C3C449C0D3BB}"/>
              </a:ext>
            </a:extLst>
          </p:cNvPr>
          <p:cNvSpPr txBox="1"/>
          <p:nvPr/>
        </p:nvSpPr>
        <p:spPr>
          <a:xfrm>
            <a:off x="2378983" y="844736"/>
            <a:ext cx="1857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Berlin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76F61DD-DCC0-894E-ACC5-9B9223E16687}"/>
              </a:ext>
            </a:extLst>
          </p:cNvPr>
          <p:cNvSpPr txBox="1"/>
          <p:nvPr/>
        </p:nvSpPr>
        <p:spPr>
          <a:xfrm>
            <a:off x="4353652" y="844735"/>
            <a:ext cx="1833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Frankfurt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24E2DD-D230-1543-A470-FAF287AB02EF}"/>
              </a:ext>
            </a:extLst>
          </p:cNvPr>
          <p:cNvSpPr txBox="1"/>
          <p:nvPr/>
        </p:nvSpPr>
        <p:spPr>
          <a:xfrm>
            <a:off x="6329550" y="844734"/>
            <a:ext cx="18535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Hamburg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935B8F2-60D1-7742-BC23-FF91A5BDAE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156" y="2352512"/>
            <a:ext cx="1760186" cy="97440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9887BDF-8B4D-5646-B123-25B615E55A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631" y="2352512"/>
            <a:ext cx="1771102" cy="97594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00BC17F-F812-3243-B3BE-9834B48F8D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963" y="2352512"/>
            <a:ext cx="1769871" cy="979026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6DCB4DC6-77C2-624E-8351-C8AD74602E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197" y="1081447"/>
            <a:ext cx="1764000" cy="97804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A1DEFB3E-AC74-BE45-88AB-DED3991E67C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528" y="1081447"/>
            <a:ext cx="1766937" cy="97190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8A0BCA9-5E49-1446-967D-B0816C5DD5A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8631" y="1081447"/>
            <a:ext cx="1768165" cy="98001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97654DC-949C-6647-B83B-A6EAFA619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62" y="1079742"/>
            <a:ext cx="1764000" cy="2673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7F71F60-7050-F846-8DAB-EC4EE593A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797" y="1079745"/>
            <a:ext cx="1764000" cy="2673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A35896E-663A-4A42-940D-F95E145C80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465" y="1079744"/>
            <a:ext cx="1764000" cy="2673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D219028-0ADF-9540-BB0B-8FC4E36ED1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97" y="1079743"/>
            <a:ext cx="1764000" cy="2673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613AEC1-DDC1-3D41-A1FE-7828705AA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29" y="2352513"/>
            <a:ext cx="1764000" cy="26731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B607200-14A9-E24A-9604-C06FCAA705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797" y="2352513"/>
            <a:ext cx="1764000" cy="26731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AE5F1FC-1261-7D49-82AA-6B2C05FC5F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465" y="2352512"/>
            <a:ext cx="1764000" cy="2673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D82073C-6A09-0D45-828C-043B769D70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197" y="2352511"/>
            <a:ext cx="1764000" cy="2673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FAAA29B4-5DF0-3746-A574-7E48F6E189B4}"/>
              </a:ext>
            </a:extLst>
          </p:cNvPr>
          <p:cNvSpPr txBox="1"/>
          <p:nvPr/>
        </p:nvSpPr>
        <p:spPr>
          <a:xfrm>
            <a:off x="404316" y="3382091"/>
            <a:ext cx="1860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Granada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D81930B2-3602-4140-8CBB-D5973566AA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63" y="3626613"/>
            <a:ext cx="1769871" cy="97424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5D8AE16-1384-324A-941E-CB67AF3960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29" y="3624217"/>
            <a:ext cx="1764000" cy="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9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ACD41D4-A32B-442D-A484-3DB8D5303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Was ist der ESP8266 ?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392C2104-16F4-4CD3-B95B-B473B5F1A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35EE8D-172A-49E7-8CFD-B720987EB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0226ECC-C936-294D-BF5F-38FA3F19FFB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001504"/>
      </p:ext>
    </p:extLst>
  </p:cSld>
  <p:clrMapOvr>
    <a:masterClrMapping/>
  </p:clrMapOvr>
</p:sld>
</file>

<file path=ppt/theme/theme1.xml><?xml version="1.0" encoding="utf-8"?>
<a:theme xmlns:a="http://schemas.openxmlformats.org/drawingml/2006/main" name="Novatec Master 2018">
  <a:themeElements>
    <a:clrScheme name="Novatec_bl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FAF98"/>
      </a:accent1>
      <a:accent2>
        <a:srgbClr val="37BCEC"/>
      </a:accent2>
      <a:accent3>
        <a:srgbClr val="64E3CF"/>
      </a:accent3>
      <a:accent4>
        <a:srgbClr val="87D6F3"/>
      </a:accent4>
      <a:accent5>
        <a:srgbClr val="178372"/>
      </a:accent5>
      <a:accent6>
        <a:srgbClr val="1297C7"/>
      </a:accent6>
      <a:hlink>
        <a:srgbClr val="1FAF98"/>
      </a:hlink>
      <a:folHlink>
        <a:srgbClr val="37BCE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200" dirty="0" smtClean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0" tIns="0" rIns="0" bIns="0" rtlCol="0" anchor="t">
        <a:spAutoFit/>
      </a:bodyPr>
      <a:lstStyle>
        <a:defPPr algn="l">
          <a:defRPr dirty="0" err="1" smtClean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80910_Powerpoint_Master" id="{44402EF7-3155-B544-8366-7B4FD8EAF4DF}" vid="{79A3A3EA-4F37-A146-8459-ACAC6D6AA7A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244</Words>
  <Application>Microsoft Macintosh PowerPoint</Application>
  <PresentationFormat>On-screen Show (16:9)</PresentationFormat>
  <Paragraphs>76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Symbol</vt:lpstr>
      <vt:lpstr>Verdana</vt:lpstr>
      <vt:lpstr>Wingdings</vt:lpstr>
      <vt:lpstr>Novatec Master 2018</vt:lpstr>
      <vt:lpstr>Mr. Meeseeks trifft auf Alexa</vt:lpstr>
      <vt:lpstr>PowerPoint Presentation</vt:lpstr>
      <vt:lpstr>PowerPoint Presentation</vt:lpstr>
      <vt:lpstr>Arbeit &amp; Background</vt:lpstr>
      <vt:lpstr>Prototyp für ein Start-Up</vt:lpstr>
      <vt:lpstr>Wer wir sind  und was wir tun</vt:lpstr>
      <vt:lpstr>Hochschulkooperationen</vt:lpstr>
      <vt:lpstr>Unsere Standorte</vt:lpstr>
      <vt:lpstr>Was ist der ESP8266 ?</vt:lpstr>
      <vt:lpstr>Was ist der ESP8266?</vt:lpstr>
      <vt:lpstr>Was kann man damit machen ?</vt:lpstr>
      <vt:lpstr>Integration in Cumulocity</vt:lpstr>
      <vt:lpstr>Umsetzung einer Integration in Alexa</vt:lpstr>
      <vt:lpstr>Wechsel zu live Tutorial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Weg in die  digitale Zukunft</dc:title>
  <dc:subject/>
  <dc:creator>Christine.Schmitt@novatec-gmbh.de</dc:creator>
  <cp:keywords/>
  <dc:description/>
  <cp:lastModifiedBy>Obermaier Laurin</cp:lastModifiedBy>
  <cp:revision>168</cp:revision>
  <cp:lastPrinted>2018-09-27T15:33:51Z</cp:lastPrinted>
  <dcterms:created xsi:type="dcterms:W3CDTF">2018-09-10T12:35:07Z</dcterms:created>
  <dcterms:modified xsi:type="dcterms:W3CDTF">2021-07-13T10:37:51Z</dcterms:modified>
  <cp:category/>
</cp:coreProperties>
</file>